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42" r:id="rId3"/>
    <p:sldId id="263" r:id="rId4"/>
    <p:sldId id="341" r:id="rId5"/>
    <p:sldId id="264" r:id="rId6"/>
    <p:sldId id="273" r:id="rId7"/>
    <p:sldId id="340" r:id="rId8"/>
    <p:sldId id="278" r:id="rId9"/>
    <p:sldId id="256" r:id="rId10"/>
    <p:sldId id="266" r:id="rId11"/>
    <p:sldId id="281" r:id="rId12"/>
    <p:sldId id="282" r:id="rId13"/>
    <p:sldId id="279" r:id="rId14"/>
    <p:sldId id="283" r:id="rId15"/>
    <p:sldId id="280" r:id="rId16"/>
    <p:sldId id="343" r:id="rId17"/>
    <p:sldId id="267" r:id="rId18"/>
    <p:sldId id="274" r:id="rId19"/>
    <p:sldId id="275" r:id="rId20"/>
    <p:sldId id="338" r:id="rId21"/>
    <p:sldId id="284" r:id="rId22"/>
    <p:sldId id="285" r:id="rId23"/>
    <p:sldId id="286" r:id="rId24"/>
    <p:sldId id="276" r:id="rId25"/>
    <p:sldId id="314" r:id="rId26"/>
    <p:sldId id="339" r:id="rId27"/>
    <p:sldId id="315" r:id="rId28"/>
    <p:sldId id="344" r:id="rId29"/>
    <p:sldId id="290" r:id="rId30"/>
    <p:sldId id="289" r:id="rId31"/>
    <p:sldId id="345" r:id="rId32"/>
    <p:sldId id="299" r:id="rId33"/>
    <p:sldId id="309" r:id="rId34"/>
    <p:sldId id="313" r:id="rId35"/>
    <p:sldId id="34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  <a:srgbClr val="19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87765" autoAdjust="0"/>
  </p:normalViewPr>
  <p:slideViewPr>
    <p:cSldViewPr snapToGrid="0">
      <p:cViewPr varScale="1">
        <p:scale>
          <a:sx n="100" d="100"/>
          <a:sy n="100" d="100"/>
        </p:scale>
        <p:origin x="1020" y="78"/>
      </p:cViewPr>
      <p:guideLst/>
    </p:cSldViewPr>
  </p:slideViewPr>
  <p:outlineViewPr>
    <p:cViewPr>
      <p:scale>
        <a:sx n="33" d="100"/>
        <a:sy n="33" d="100"/>
      </p:scale>
      <p:origin x="0" y="-59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3:20:27.335" idx="1">
    <p:pos x="7172" y="158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A96E-B8B7-455D-B9BB-6D86466A5FD0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73775-707E-4EB3-ADDC-4644415E70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39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18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관련성이 떨어지는 변수는 제거하고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변수들을 더욱 활용하기 위해 특성공학을 이용하여 새로운 변수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(feature)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생성하였음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가속도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(Acceleration):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속도와 현재 속도의 차이를 시간차이로 나눈 값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회전율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(Heading Change Rate):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현재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차이를 계산하여 각도 변화량을 확인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이동거리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(Distance)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값과 현재 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간의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Haversine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 평균 및 위치 변화량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Avg_speed_Nsteps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속도를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Avg_heading_Nsteps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Position_Change_Nstep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 선박이 이동한 거리를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3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1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전체적으로 묶음</a:t>
            </a:r>
            <a:r>
              <a:rPr lang="en-US" altLang="ko-KR" dirty="0"/>
              <a:t>? </a:t>
            </a:r>
            <a:r>
              <a:rPr lang="ko-KR" altLang="en-US" dirty="0"/>
              <a:t>나머지 밑으로 </a:t>
            </a:r>
            <a:r>
              <a:rPr lang="ko-KR" altLang="en-US" dirty="0" err="1"/>
              <a:t>기술스택은</a:t>
            </a:r>
            <a:r>
              <a:rPr lang="ko-KR" altLang="en-US" dirty="0"/>
              <a:t> </a:t>
            </a:r>
            <a:r>
              <a:rPr lang="ko-KR" altLang="en-US" dirty="0" err="1"/>
              <a:t>다른팀과</a:t>
            </a:r>
            <a:r>
              <a:rPr lang="ko-KR" altLang="en-US" dirty="0"/>
              <a:t> 동일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5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1.AIS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 수집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2.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데이터베이스 저장 및 조회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3.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비즈니스 로직 처리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4.REST API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간단하게 그림으로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5.3.2 </a:t>
            </a:r>
            <a:r>
              <a:rPr lang="ko-KR" altLang="en-US" dirty="0"/>
              <a:t>모델 학습 과정 및 성능 평가 리뷰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 학습은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2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단계에 걸쳐 시행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각 학습마다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100 Epoch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으로 설정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손실함수는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SmoothL1Loss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 이상치 영향이 적음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Optimizer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AdamW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Adam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에서 가중치가 너무 커져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과적합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(overfitting)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문제를 일으킬 수 있는 단점을 보완한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optimizer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첫번째 학습에서는 높은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(learning rate)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을 설정하여 빠르게 학습을 진행하고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모델이 대략적인 패턴을 학습하도록 함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두번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째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학습에서는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학습률을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첫번째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학습률의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절반으로 설정하여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보다 정밀한 조정이 가능하도록 설정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36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128,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num_layers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2,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learning_rate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0.0001,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32, 'dropout': 0.2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3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128,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num_layers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2,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learning_rate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0.0001,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32, 'dropout': 0.2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함수형 컴포넌트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3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3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성능이 어떻게 증가하였는지 보여줄 수 있도록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러한 결과를 바탕으로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마지막 신호로부터 항로를 예측하면 다음과 같은 결과를 볼 수 있음</a:t>
            </a:r>
            <a:endParaRPr lang="en-US" altLang="ko-KR" sz="12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7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Ais </a:t>
            </a:r>
            <a:r>
              <a:rPr lang="ko-KR" altLang="en-US" dirty="0"/>
              <a:t>예시 이미지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13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15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4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Gpt</a:t>
            </a:r>
            <a:r>
              <a:rPr lang="ko-KR" altLang="en-US" dirty="0"/>
              <a:t>써서 요약</a:t>
            </a:r>
            <a:endParaRPr lang="en-US" altLang="ko-KR" dirty="0"/>
          </a:p>
          <a:p>
            <a:r>
              <a:rPr lang="en-US" altLang="ko-KR" sz="1200" dirty="0"/>
              <a:t>LSTM </a:t>
            </a:r>
            <a:r>
              <a:rPr lang="ko-KR" altLang="en-US" sz="1200" dirty="0"/>
              <a:t>모델로 항로를 예측하는 과정에서 </a:t>
            </a:r>
            <a:r>
              <a:rPr lang="en-US" altLang="ko-KR" sz="1200" dirty="0"/>
              <a:t>AIS </a:t>
            </a:r>
            <a:r>
              <a:rPr lang="ko-KR" altLang="en-US" sz="1200" dirty="0"/>
              <a:t>신호의 불규칙한 수집 간격으로 인해 예측 오차가 발생함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해결하기 위해 </a:t>
            </a:r>
            <a:r>
              <a:rPr lang="ko-KR" altLang="en-US" sz="1200" dirty="0" err="1"/>
              <a:t>보간법</a:t>
            </a:r>
            <a:r>
              <a:rPr lang="en-US" altLang="ko-KR" sz="1200" dirty="0"/>
              <a:t>(Interpolation)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time_diff</a:t>
            </a:r>
            <a:r>
              <a:rPr lang="ko-KR" altLang="en-US" sz="1200" dirty="0"/>
              <a:t>를 활용하여 데이터의 연속성을 강화하고</a:t>
            </a:r>
            <a:r>
              <a:rPr lang="en-US" altLang="ko-KR" sz="1200" dirty="0"/>
              <a:t>, </a:t>
            </a:r>
            <a:r>
              <a:rPr lang="ko-KR" altLang="en-US" sz="1200" dirty="0"/>
              <a:t>시간 기반 예측 방식을 개선해야 함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 Transformer </a:t>
            </a:r>
            <a:r>
              <a:rPr lang="ko-KR" altLang="en-US" sz="1200" dirty="0"/>
              <a:t>모델을 적용하면 시간 정보를 반영한 패턴 학습이 가능하여 예측 정확도를 향상시킬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200" b="1" dirty="0"/>
              <a:t> </a:t>
            </a:r>
            <a:r>
              <a:rPr lang="en-US" altLang="ko-KR" sz="1200" dirty="0"/>
              <a:t>Flask </a:t>
            </a:r>
            <a:r>
              <a:rPr lang="ko-KR" altLang="en-US" sz="1200" dirty="0"/>
              <a:t>미적용</a:t>
            </a:r>
            <a:endParaRPr lang="en-US" altLang="ko-KR" sz="1200" dirty="0"/>
          </a:p>
          <a:p>
            <a:r>
              <a:rPr lang="en-US" altLang="ko-KR" sz="1200" b="1" dirty="0"/>
              <a:t>:</a:t>
            </a:r>
            <a:r>
              <a:rPr lang="ko-KR" altLang="en-US" sz="1200" dirty="0"/>
              <a:t> 예측 오차가 커서 </a:t>
            </a:r>
            <a:r>
              <a:rPr lang="en-US" altLang="ko-KR" sz="1200" dirty="0"/>
              <a:t>API </a:t>
            </a:r>
            <a:r>
              <a:rPr lang="ko-KR" altLang="en-US" sz="1200" dirty="0"/>
              <a:t>기반 실시간 서비스로 적용하지 못했으며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성능 개선 후 재도입을 검토할 예정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200" b="1" dirty="0"/>
              <a:t> </a:t>
            </a:r>
            <a:r>
              <a:rPr lang="ko-KR" altLang="en-US" sz="1200" dirty="0"/>
              <a:t>지형 반영 부족</a:t>
            </a:r>
            <a:r>
              <a:rPr lang="en-US" altLang="ko-KR" sz="1200" b="1" dirty="0"/>
              <a:t>:</a:t>
            </a:r>
            <a:r>
              <a:rPr lang="ko-KR" altLang="en-US" sz="1200" dirty="0"/>
              <a:t> 지형 정보를 고려하지 않아 비현실적인 이동 경로가 발생하며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해결하기 위해 </a:t>
            </a:r>
            <a:r>
              <a:rPr lang="en-US" altLang="ko-KR" sz="1200" dirty="0" err="1"/>
              <a:t>GeoJSON</a:t>
            </a:r>
            <a:r>
              <a:rPr lang="en-US" altLang="ko-KR" sz="1200" dirty="0"/>
              <a:t> </a:t>
            </a:r>
            <a:r>
              <a:rPr lang="ko-KR" altLang="en-US" sz="1200" dirty="0"/>
              <a:t>및 </a:t>
            </a:r>
            <a:r>
              <a:rPr lang="en-US" altLang="ko-KR" sz="1200" dirty="0"/>
              <a:t>GIS </a:t>
            </a:r>
            <a:r>
              <a:rPr lang="ko-KR" altLang="en-US" sz="1200" dirty="0"/>
              <a:t>데이터를 활용한 해상 항로 반영을 고려해야 함</a:t>
            </a:r>
            <a:r>
              <a:rPr lang="en-US" altLang="ko-KR" sz="1200" dirty="0"/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1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2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연혁 </a:t>
            </a:r>
            <a:r>
              <a:rPr lang="ko-KR" altLang="en-US" dirty="0" err="1"/>
              <a:t>같은것</a:t>
            </a:r>
            <a:r>
              <a:rPr lang="ko-KR" altLang="en-US" dirty="0"/>
              <a:t>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0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문제점을 보여주는 예시가 있으면 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9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33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>
              <a:effectLst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데이터셋을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created_at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datetime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가까운 시간대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기준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병합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신호는 들어왔으나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내용이 모두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데이터는 삭제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Harversin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공식을 이용하여 물리적으로 불가능한 거리차이의 좌표 데이터는 이상치로 간주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삭제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신호가 부산 앞바다에 있었으나 그 다음 신호에서는 포항 앞바다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 신호에서는 다시 부산 앞바다 등 시속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750km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움직여야 가능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이외 데이터에서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채우기 위해 선형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(linear interpolation)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양방향으로 적용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변수들의 범위가 다르기에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스케일링 작업 실시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음수 값이 있는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turn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RobustScaler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 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외의 변수는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MinmaxSclaer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적용함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경도와 위도에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StandardScaler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적용했지만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너무 극단적으로 변하는 문제가 생김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사용했으나 이 또한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변동성이 커서 추가적으로 로그 스케일링을 적용하였음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4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2A9C5-F7B0-7B39-F153-2186438D9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8AAA82-4510-0F81-3A43-A7B62E91E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19C93-022D-78CA-1899-662DFE61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FC750-1690-1113-4DE6-3CF0E221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097A5-899D-8F48-FCBE-2412BAD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14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553FE-78B0-58A7-9A23-FC147987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78A6D2-BC10-7467-4A04-4CF2A66EA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70E08-7703-B7B1-367D-A362BFE3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FFDF0-3F0F-55DB-5536-9DAA9A9A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C355D-CBDF-8F55-6B31-016B25A0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0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939D27-EACB-92D9-1108-16D4DD4D1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A02C4-F914-48AC-7BAE-AEB0A7DA2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0102-BA63-9E4F-29AB-3A307D76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75EF6-8CD0-2305-D862-F50347D9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0E039-C315-C9A0-1AA8-C4D3CF5C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6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B0E85-6A50-61D9-B870-266751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1D1AF-BBE1-6BA4-0D74-2481A174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A7641-BF3A-6E63-5057-279CC58C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48D70-7482-7E50-1814-1E4C2716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BDB88-8F67-C7A5-56A6-0A5167D0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1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B354-4F02-4FCF-40F6-73C436BC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6B3279-7CFF-11A6-F6BB-481ACEB0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6D0DD-0E1D-8C5A-5FDA-5BEDFDDB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A3A98-3FB9-7B2B-0A9D-8358E4BE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EB61B-0BF8-F792-884D-1463A865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1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0AD6-70DE-6492-ADF9-6B0DCDF0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69165-C1BE-20E8-EE62-F69B54195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17440-4039-944A-018D-E8BDB8FBD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1F5-D533-6741-7D0D-1088979B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76C64-3C24-1ABC-C370-ACD82403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7D70E-D1AF-9BE5-3F57-2B8CA39E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8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E7629-CAB7-46BC-770B-020F527C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E7BA5-538E-511F-0860-A65395CE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CF5D1-FE76-1971-DD27-E63550FFA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33061-6F3F-C9A8-F678-3DE66C98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37EF8-24BB-F71E-9433-B0CA8D703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72151-4894-2667-EBDB-4F2D0A8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758303-D438-CB3B-D4BE-6B779FBB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8C50F-13C7-107D-55B7-80A11CD5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99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5688-9D0F-CB2E-43AE-FA79796C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DE2AE-5642-0A23-681B-DA862BC9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8225CF-FC2F-8118-241B-E703B576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88F00-D788-95AA-3847-D70CB295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01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76A75E-71B4-873A-CCCE-8F38CC5D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F09B2C-F905-9BEA-9E22-792B3776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9081A-6E27-55EE-A855-944A2DC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4643-E666-D09D-1F3C-EC38BED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3CFE5-A15A-9948-D773-0BFFFB80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9DAFF-A67A-32FA-0C10-3B2BB715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7900E-C998-1B41-B374-822FA53A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EA810-3A5E-FBF3-6882-4BAB732C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FAC6F-D26E-7E31-ABFE-4EBEA970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8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8617-4F06-8DCC-C204-ABECD09D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CDF41F-99B8-BE9F-BCC8-CE4809F4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D3EB5F-64E7-F0D0-FEAC-EB17D9E1C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6F7E5-78C1-B69E-6BD4-722ED846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0D773-2BB4-015A-BF1E-6F59C148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6F598-4F60-DE01-C85D-669C5675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2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24FF9-3767-170E-A25C-6848DAB9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4C01E-B984-A99B-4265-D6B40FC5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8A95A-27C7-5906-7C5F-ED22A3D85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CF166-E320-3162-C7F9-49D54650E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277A1-389B-3C65-E054-80CC2911F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FAB3-D699-446C-B82C-6D12D976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8929"/>
            <a:ext cx="10515600" cy="5528034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항해 선박 </a:t>
            </a: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AIS 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항로 예측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소실 진단 분석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서비스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4BF6C7-E051-71F0-1028-DA7E9F86D416}"/>
              </a:ext>
            </a:extLst>
          </p:cNvPr>
          <p:cNvCxnSpPr>
            <a:cxnSpLocks/>
          </p:cNvCxnSpPr>
          <p:nvPr/>
        </p:nvCxnSpPr>
        <p:spPr>
          <a:xfrm>
            <a:off x="838200" y="3332296"/>
            <a:ext cx="10390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D14081-2E05-ECAD-FE16-C5CF2C26C50C}"/>
              </a:ext>
            </a:extLst>
          </p:cNvPr>
          <p:cNvSpPr txBox="1"/>
          <p:nvPr/>
        </p:nvSpPr>
        <p:spPr>
          <a:xfrm>
            <a:off x="3942736" y="4060724"/>
            <a:ext cx="6853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해신</a:t>
            </a:r>
            <a:endParaRPr lang="en-US" altLang="ko-KR" sz="2400" dirty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팀원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김은희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(BE)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송소정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(FE)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정진욱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(DA)</a:t>
            </a: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일자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2025.02.19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51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기간 </a:t>
            </a:r>
            <a:r>
              <a:rPr lang="en-US" altLang="ko-KR" dirty="0"/>
              <a:t>: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10:00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~21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시까지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27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2495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대의 선박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1938304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건의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AIS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기간의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해양기상데이터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AIS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㈜지씨로부터 제공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받음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비공개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해양기상데이터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2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국립해양측위정보원</a:t>
            </a:r>
            <a:r>
              <a:rPr lang="ko-KR" altLang="en-US" sz="2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en-US" sz="2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오픈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수집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공개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96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224C6C-1A35-4B57-8BC3-083934CD7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7108" y="2021542"/>
            <a:ext cx="6416466" cy="46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0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19331B-7AE6-4DBC-BD02-7A329E95E2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7923" y="2135956"/>
            <a:ext cx="5953860" cy="395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232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4.2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ko-KR" dirty="0">
              <a:effectLst/>
            </a:endParaRP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077D66-D82D-44D7-8BD5-BD14178F9819}"/>
              </a:ext>
            </a:extLst>
          </p:cNvPr>
          <p:cNvSpPr/>
          <p:nvPr/>
        </p:nvSpPr>
        <p:spPr>
          <a:xfrm>
            <a:off x="1412111" y="2546430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셋 병합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2F317E-C05E-4838-B8F9-014B0D366FC3}"/>
              </a:ext>
            </a:extLst>
          </p:cNvPr>
          <p:cNvSpPr/>
          <p:nvPr/>
        </p:nvSpPr>
        <p:spPr>
          <a:xfrm>
            <a:off x="3703899" y="2736920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C5C08E-2DF3-4DD2-B7A8-761BC1F3EB4D}"/>
              </a:ext>
            </a:extLst>
          </p:cNvPr>
          <p:cNvSpPr/>
          <p:nvPr/>
        </p:nvSpPr>
        <p:spPr>
          <a:xfrm>
            <a:off x="4722471" y="2546430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내용이 빈 신호 </a:t>
            </a:r>
            <a:endParaRPr lang="en-US" altLang="ko-KR" dirty="0"/>
          </a:p>
          <a:p>
            <a:pPr algn="ctr"/>
            <a:r>
              <a:rPr lang="ko-KR" altLang="en-US" dirty="0"/>
              <a:t>제거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6909719-EF8C-4AC4-9D10-BF902B77B652}"/>
              </a:ext>
            </a:extLst>
          </p:cNvPr>
          <p:cNvSpPr/>
          <p:nvPr/>
        </p:nvSpPr>
        <p:spPr>
          <a:xfrm>
            <a:off x="7014259" y="2736920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7A2C1F-2131-4269-A044-920258D8A047}"/>
              </a:ext>
            </a:extLst>
          </p:cNvPr>
          <p:cNvSpPr/>
          <p:nvPr/>
        </p:nvSpPr>
        <p:spPr>
          <a:xfrm>
            <a:off x="8032831" y="2558004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이상치 제거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130766F-90CA-46D7-911D-30BABCD5A403}"/>
              </a:ext>
            </a:extLst>
          </p:cNvPr>
          <p:cNvSpPr/>
          <p:nvPr/>
        </p:nvSpPr>
        <p:spPr>
          <a:xfrm>
            <a:off x="8912506" y="3478472"/>
            <a:ext cx="500731" cy="694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07DA5A-9580-48D4-87D3-49D70A1BD1A4}"/>
              </a:ext>
            </a:extLst>
          </p:cNvPr>
          <p:cNvSpPr/>
          <p:nvPr/>
        </p:nvSpPr>
        <p:spPr>
          <a:xfrm>
            <a:off x="8032831" y="4292388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결측치</a:t>
            </a:r>
            <a:r>
              <a:rPr lang="ko-KR" altLang="en-US" dirty="0"/>
              <a:t> 보완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6FDE52A-5565-4FD5-B3C8-282DE13234E5}"/>
              </a:ext>
            </a:extLst>
          </p:cNvPr>
          <p:cNvSpPr/>
          <p:nvPr/>
        </p:nvSpPr>
        <p:spPr>
          <a:xfrm rot="10800000">
            <a:off x="7014258" y="4487464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F2785D-9FCE-4E7A-AB5F-FAC98B0EC363}"/>
              </a:ext>
            </a:extLst>
          </p:cNvPr>
          <p:cNvSpPr/>
          <p:nvPr/>
        </p:nvSpPr>
        <p:spPr>
          <a:xfrm>
            <a:off x="4722468" y="4312024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스케일러</a:t>
            </a:r>
            <a:r>
              <a:rPr lang="ko-KR" altLang="en-US" dirty="0"/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74851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35" y="1585732"/>
            <a:ext cx="10515600" cy="4609161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4.3 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특성공학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F3FD1AE-636E-4221-9443-B8E6DEE5EF2F}"/>
              </a:ext>
            </a:extLst>
          </p:cNvPr>
          <p:cNvSpPr/>
          <p:nvPr/>
        </p:nvSpPr>
        <p:spPr>
          <a:xfrm>
            <a:off x="2893671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가속도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385391-0707-4D90-931B-D588B38D4058}"/>
              </a:ext>
            </a:extLst>
          </p:cNvPr>
          <p:cNvSpPr/>
          <p:nvPr/>
        </p:nvSpPr>
        <p:spPr>
          <a:xfrm>
            <a:off x="5197033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회전율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F5CA42-F53E-4455-A8ED-DD90FE3DAB23}"/>
              </a:ext>
            </a:extLst>
          </p:cNvPr>
          <p:cNvSpPr/>
          <p:nvPr/>
        </p:nvSpPr>
        <p:spPr>
          <a:xfrm>
            <a:off x="7596853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이동거리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D3C00-D8F0-44D0-AF86-22A6109EF38C}"/>
              </a:ext>
            </a:extLst>
          </p:cNvPr>
          <p:cNvSpPr/>
          <p:nvPr/>
        </p:nvSpPr>
        <p:spPr>
          <a:xfrm>
            <a:off x="2893671" y="4295426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평균 속도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2879EC-7032-4EAC-B66D-B12712B5C018}"/>
              </a:ext>
            </a:extLst>
          </p:cNvPr>
          <p:cNvSpPr/>
          <p:nvPr/>
        </p:nvSpPr>
        <p:spPr>
          <a:xfrm>
            <a:off x="7596853" y="4260702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 이동거리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1FABB8-171F-4B21-852F-3917961A0D68}"/>
              </a:ext>
            </a:extLst>
          </p:cNvPr>
          <p:cNvSpPr/>
          <p:nvPr/>
        </p:nvSpPr>
        <p:spPr>
          <a:xfrm>
            <a:off x="5197033" y="4295426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 방향</a:t>
            </a:r>
          </a:p>
        </p:txBody>
      </p:sp>
    </p:spTree>
    <p:extLst>
      <p:ext uri="{BB962C8B-B14F-4D97-AF65-F5344CB8AC3E}">
        <p14:creationId xmlns:p14="http://schemas.microsoft.com/office/powerpoint/2010/main" val="313773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4.4 </a:t>
            </a:r>
            <a:r>
              <a:rPr lang="ko-KR" altLang="en-US" dirty="0"/>
              <a:t>데이터 시각화 및 탐색적 분석 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58A8FB-D457-449B-9499-B22C6939A00C}"/>
              </a:ext>
            </a:extLst>
          </p:cNvPr>
          <p:cNvSpPr txBox="1"/>
          <p:nvPr/>
        </p:nvSpPr>
        <p:spPr>
          <a:xfrm>
            <a:off x="5865962" y="2520765"/>
            <a:ext cx="5158596" cy="402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사용된 데이터 크기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-1938304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1662591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85.78%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1200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 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중 신호 소실 데이터 수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14,300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(0.86%)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5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10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8608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10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30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:2770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30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60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983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60</a:t>
            </a:r>
            <a:r>
              <a:rPr lang="ko-KR" altLang="en-US" sz="1400" dirty="0"/>
              <a:t>분 이상</a:t>
            </a:r>
            <a:r>
              <a:rPr lang="en-US" altLang="ko-KR" sz="1400" dirty="0"/>
              <a:t>: 1983 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ko-KR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EF792-0604-4803-B5E0-C40FD7A8CE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" y="2506662"/>
            <a:ext cx="5480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설계 및 구현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88281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 </a:t>
            </a:r>
            <a:r>
              <a:rPr lang="ko-KR" altLang="en-US" dirty="0"/>
              <a:t>기술 스택 및 개발 환경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CA2B5AA-E51A-430E-9BE5-A2DF77813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57" y="2806234"/>
            <a:ext cx="1245532" cy="1245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B314C3-4276-4182-8298-F11E9257324A}"/>
              </a:ext>
            </a:extLst>
          </p:cNvPr>
          <p:cNvCxnSpPr/>
          <p:nvPr/>
        </p:nvCxnSpPr>
        <p:spPr>
          <a:xfrm>
            <a:off x="4282632" y="2338475"/>
            <a:ext cx="0" cy="381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C546B5-4778-4A1E-A81F-D8486A846977}"/>
              </a:ext>
            </a:extLst>
          </p:cNvPr>
          <p:cNvSpPr txBox="1"/>
          <p:nvPr/>
        </p:nvSpPr>
        <p:spPr>
          <a:xfrm>
            <a:off x="2055203" y="2436902"/>
            <a:ext cx="88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백엔드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7CC55F-E163-4344-8571-16560CC54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4" y="4094280"/>
            <a:ext cx="3029569" cy="783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1BA2F6-BB20-400F-97A6-A0DA737FB1AB}"/>
              </a:ext>
            </a:extLst>
          </p:cNvPr>
          <p:cNvSpPr txBox="1"/>
          <p:nvPr/>
        </p:nvSpPr>
        <p:spPr>
          <a:xfrm>
            <a:off x="5451676" y="2379450"/>
            <a:ext cx="167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프론트엔드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80709B-0D56-48BA-BE33-A89F63AC9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94" y="4477620"/>
            <a:ext cx="2762250" cy="1657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BEACB3-E71A-4A62-A780-BB22454C4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7" y="4981903"/>
            <a:ext cx="3028950" cy="15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AE087C-318F-4544-B5D0-3D2111775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47" y="2829906"/>
            <a:ext cx="2857500" cy="16002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DDE865-E2F4-4237-B019-B262D0F3DDBD}"/>
              </a:ext>
            </a:extLst>
          </p:cNvPr>
          <p:cNvCxnSpPr/>
          <p:nvPr/>
        </p:nvCxnSpPr>
        <p:spPr>
          <a:xfrm>
            <a:off x="8032829" y="2357318"/>
            <a:ext cx="0" cy="381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8A1AA6-72D0-495E-9374-47895FEA01ED}"/>
              </a:ext>
            </a:extLst>
          </p:cNvPr>
          <p:cNvSpPr txBox="1"/>
          <p:nvPr/>
        </p:nvSpPr>
        <p:spPr>
          <a:xfrm>
            <a:off x="9140139" y="2362232"/>
            <a:ext cx="167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571C-BED5-46A6-9382-123F78383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16" y="3496309"/>
            <a:ext cx="33051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B6F2-6ABE-2676-EF64-C6F5C2DA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1E4-5DE0-E367-C7BF-67FF02A1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solidFill>
                <a:srgbClr val="FF0000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A8B85-B84A-B512-31CD-6D68F069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5.2.1 </a:t>
            </a:r>
            <a:r>
              <a:rPr lang="ko-KR" altLang="en-US" dirty="0"/>
              <a:t>데이터 처리 흐름도</a:t>
            </a: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4D11EA-472C-F376-C00B-D4E9F5700333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3D0FBE-83E4-4575-99C5-536E3ACCC971}"/>
              </a:ext>
            </a:extLst>
          </p:cNvPr>
          <p:cNvSpPr/>
          <p:nvPr/>
        </p:nvSpPr>
        <p:spPr>
          <a:xfrm>
            <a:off x="4409954" y="2453833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AIS </a:t>
            </a:r>
            <a:r>
              <a:rPr lang="ko-KR" altLang="en-US" dirty="0"/>
              <a:t>데이터 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B6C2B1-5FF8-42DA-8EDE-FF975B4E5869}"/>
              </a:ext>
            </a:extLst>
          </p:cNvPr>
          <p:cNvSpPr/>
          <p:nvPr/>
        </p:nvSpPr>
        <p:spPr>
          <a:xfrm>
            <a:off x="4409954" y="3370453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저장 및 조회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770FA-1CE9-425B-8F81-0967A5DC03BD}"/>
              </a:ext>
            </a:extLst>
          </p:cNvPr>
          <p:cNvSpPr/>
          <p:nvPr/>
        </p:nvSpPr>
        <p:spPr>
          <a:xfrm>
            <a:off x="4409954" y="4265611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비즈니스 로직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C45CA-1D2E-4F59-8D5B-65EC1FEA2816}"/>
              </a:ext>
            </a:extLst>
          </p:cNvPr>
          <p:cNvSpPr/>
          <p:nvPr/>
        </p:nvSpPr>
        <p:spPr>
          <a:xfrm>
            <a:off x="4409954" y="5124836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 API</a:t>
            </a:r>
            <a:r>
              <a:rPr lang="ko-KR" altLang="en-US" dirty="0"/>
              <a:t>제공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E5036F6-5CE5-4A08-BBFC-36A9B4957B82}"/>
              </a:ext>
            </a:extLst>
          </p:cNvPr>
          <p:cNvSpPr/>
          <p:nvPr/>
        </p:nvSpPr>
        <p:spPr>
          <a:xfrm>
            <a:off x="6004367" y="2896369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6D37EBB-49E7-4B44-B711-85212C8BF72E}"/>
              </a:ext>
            </a:extLst>
          </p:cNvPr>
          <p:cNvSpPr/>
          <p:nvPr/>
        </p:nvSpPr>
        <p:spPr>
          <a:xfrm>
            <a:off x="6004367" y="3835521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5E5465B-D44B-4BBF-9876-463B4E162CE0}"/>
              </a:ext>
            </a:extLst>
          </p:cNvPr>
          <p:cNvSpPr/>
          <p:nvPr/>
        </p:nvSpPr>
        <p:spPr>
          <a:xfrm>
            <a:off x="6004367" y="4693105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9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5.3.1 </a:t>
            </a:r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알고리즘 및 모델 설명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LSTM(Long Short-Term Memory)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 선박 항로를 예측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순환신경망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(RNN)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일종으로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시계열 데이터를 효과적으로 학습할 수 있는 특성이 있어 항로 예측에 적합하다고 판단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5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개요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59931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5.3.1 </a:t>
            </a:r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알고리즘 및 모델 설명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데이터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선박의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데이터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풍속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해류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특성공학으로 만든 변수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변수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출력데이터</a:t>
            </a: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신호로부터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이후의 예상위치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1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5.3.2 </a:t>
            </a:r>
            <a:r>
              <a:rPr lang="ko-KR" altLang="en-US" dirty="0"/>
              <a:t>모델 학습 과정 및 성능 평가 리뷰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986F02-8762-45AA-A270-F24407BB1DBB}"/>
              </a:ext>
            </a:extLst>
          </p:cNvPr>
          <p:cNvSpPr txBox="1"/>
          <p:nvPr/>
        </p:nvSpPr>
        <p:spPr>
          <a:xfrm>
            <a:off x="8819911" y="2087200"/>
            <a:ext cx="31478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Epoch:100</a:t>
            </a:r>
          </a:p>
          <a:p>
            <a:pPr marL="0" indent="0">
              <a:buNone/>
            </a:pPr>
            <a:r>
              <a:rPr lang="ko-KR" altLang="en-US" dirty="0"/>
              <a:t>손실함수</a:t>
            </a:r>
            <a:r>
              <a:rPr lang="en-US" altLang="ko-KR" dirty="0"/>
              <a:t>: 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SmoothL1Loss</a:t>
            </a:r>
          </a:p>
          <a:p>
            <a:pPr marL="0" indent="0">
              <a:buNone/>
            </a:pP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Optimizer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AdamW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DCAC7C-0ACF-427A-8653-8831DCFD0E4D}"/>
              </a:ext>
            </a:extLst>
          </p:cNvPr>
          <p:cNvSpPr/>
          <p:nvPr/>
        </p:nvSpPr>
        <p:spPr>
          <a:xfrm>
            <a:off x="3700040" y="3130359"/>
            <a:ext cx="4791919" cy="706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첫번쨰 학습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높은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 설정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9DC71D4-A29E-4001-8C5C-8E5339F5D0D3}"/>
              </a:ext>
            </a:extLst>
          </p:cNvPr>
          <p:cNvSpPr/>
          <p:nvPr/>
        </p:nvSpPr>
        <p:spPr>
          <a:xfrm>
            <a:off x="5823994" y="3966630"/>
            <a:ext cx="544010" cy="636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9291B3-2C07-4775-85D0-E20970CADD59}"/>
              </a:ext>
            </a:extLst>
          </p:cNvPr>
          <p:cNvSpPr/>
          <p:nvPr/>
        </p:nvSpPr>
        <p:spPr>
          <a:xfrm>
            <a:off x="3700040" y="4729012"/>
            <a:ext cx="4791919" cy="706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두번쨰</a:t>
            </a:r>
            <a:r>
              <a:rPr lang="ko-KR" altLang="en-US" dirty="0"/>
              <a:t> 학습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첫번째 </a:t>
            </a:r>
            <a:r>
              <a:rPr lang="ko-KR" altLang="en-US" dirty="0" err="1"/>
              <a:t>학습률의</a:t>
            </a:r>
            <a:r>
              <a:rPr lang="ko-KR" altLang="en-US" dirty="0"/>
              <a:t> 절반으로 설정</a:t>
            </a:r>
          </a:p>
        </p:txBody>
      </p:sp>
    </p:spTree>
    <p:extLst>
      <p:ext uri="{BB962C8B-B14F-4D97-AF65-F5344CB8AC3E}">
        <p14:creationId xmlns:p14="http://schemas.microsoft.com/office/powerpoint/2010/main" val="54375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5.3.3 </a:t>
            </a:r>
            <a:r>
              <a:rPr lang="ko-KR" altLang="en-US" dirty="0"/>
              <a:t>모델 최적화 및 </a:t>
            </a:r>
            <a:r>
              <a:rPr lang="en-US" altLang="ko-KR" dirty="0"/>
              <a:t>hyperparameter </a:t>
            </a:r>
            <a:r>
              <a:rPr lang="ko-KR" altLang="en-US" dirty="0"/>
              <a:t>설정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5B48F9-7264-4CDF-A917-9F5BD1A5A279}"/>
              </a:ext>
            </a:extLst>
          </p:cNvPr>
          <p:cNvSpPr txBox="1"/>
          <p:nvPr/>
        </p:nvSpPr>
        <p:spPr>
          <a:xfrm>
            <a:off x="906379" y="2478505"/>
            <a:ext cx="10748210" cy="145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RandomSearch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</a:t>
            </a:r>
            <a:r>
              <a:rPr lang="en-US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hyperparamerter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MSE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최소화하는 방향으로 평가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4500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조합에서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500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조합을 랜덤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샘플링하여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진행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03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1E6D7-D026-40E2-97F4-6B553154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94" y="1690688"/>
            <a:ext cx="4961767" cy="4802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B03B5-58B1-4794-895F-A0391AA54C6E}"/>
              </a:ext>
            </a:extLst>
          </p:cNvPr>
          <p:cNvSpPr txBox="1"/>
          <p:nvPr/>
        </p:nvSpPr>
        <p:spPr>
          <a:xfrm>
            <a:off x="9421792" y="2384385"/>
            <a:ext cx="184217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Hidden size:128</a:t>
            </a:r>
          </a:p>
          <a:p>
            <a:r>
              <a:rPr lang="en-US" altLang="ko-KR" dirty="0"/>
              <a:t>Batch size:32</a:t>
            </a:r>
          </a:p>
          <a:p>
            <a:r>
              <a:rPr lang="en-US" altLang="ko-KR" dirty="0"/>
              <a:t>Drop out: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701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4669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5.4.1 </a:t>
            </a:r>
            <a:r>
              <a:rPr lang="ko-KR" altLang="en-US" dirty="0" err="1"/>
              <a:t>백엔드</a:t>
            </a:r>
            <a:r>
              <a:rPr lang="ko-KR" altLang="en-US" dirty="0"/>
              <a:t> 주요 모듈 및 기능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1BD41C-B647-4849-AECE-8CF966F8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67" y="1922226"/>
            <a:ext cx="6224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React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함수형 컴포넌트</a:t>
            </a: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ko-KR" sz="2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패칭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</a:t>
            </a:r>
            <a:endParaRPr lang="en-US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시각화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(React-Leaflet)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 시각화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(Chart.js &amp; react-chartjs-2)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 및 </a:t>
            </a:r>
            <a:r>
              <a:rPr lang="ko-KR" altLang="ko-KR" sz="2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페이징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</a:t>
            </a:r>
          </a:p>
          <a:p>
            <a:pPr marL="0" indent="0"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UI/UX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2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923D8BC-A7D4-5604-CE8A-6484943B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39" y="2190482"/>
            <a:ext cx="8067956" cy="44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91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EE6184-21BD-4DB7-BF71-BDB7B1E91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11106" r="-143" b="541"/>
          <a:stretch/>
        </p:blipFill>
        <p:spPr>
          <a:xfrm>
            <a:off x="2107038" y="2184804"/>
            <a:ext cx="7854804" cy="3759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3649B1-45EE-4328-8C7F-450C1A9D4791}"/>
              </a:ext>
            </a:extLst>
          </p:cNvPr>
          <p:cNvSpPr txBox="1"/>
          <p:nvPr/>
        </p:nvSpPr>
        <p:spPr>
          <a:xfrm>
            <a:off x="473242" y="2510589"/>
            <a:ext cx="15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통계정보제공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8628B7-2A84-47A4-8AEA-7A96B2029108}"/>
              </a:ext>
            </a:extLst>
          </p:cNvPr>
          <p:cNvCxnSpPr/>
          <p:nvPr/>
        </p:nvCxnSpPr>
        <p:spPr>
          <a:xfrm>
            <a:off x="1596189" y="2879921"/>
            <a:ext cx="633967" cy="47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F7881D-257D-4A6F-845A-DDB61A6D4462}"/>
              </a:ext>
            </a:extLst>
          </p:cNvPr>
          <p:cNvSpPr txBox="1"/>
          <p:nvPr/>
        </p:nvSpPr>
        <p:spPr>
          <a:xfrm>
            <a:off x="6141524" y="1446010"/>
            <a:ext cx="239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실시간으로 선박 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표시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841D8D-571D-46B1-A17F-ED4794AF038B}"/>
              </a:ext>
            </a:extLst>
          </p:cNvPr>
          <p:cNvCxnSpPr>
            <a:cxnSpLocks/>
          </p:cNvCxnSpPr>
          <p:nvPr/>
        </p:nvCxnSpPr>
        <p:spPr>
          <a:xfrm>
            <a:off x="6761746" y="1974565"/>
            <a:ext cx="0" cy="100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2EDB43-CCCB-476B-B5BB-ADCA944F79B8}"/>
              </a:ext>
            </a:extLst>
          </p:cNvPr>
          <p:cNvSpPr txBox="1"/>
          <p:nvPr/>
        </p:nvSpPr>
        <p:spPr>
          <a:xfrm>
            <a:off x="2616198" y="1461021"/>
            <a:ext cx="247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팝업창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선박정보표시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FF8741-8B78-4151-82AA-D19DBA2A2741}"/>
              </a:ext>
            </a:extLst>
          </p:cNvPr>
          <p:cNvCxnSpPr/>
          <p:nvPr/>
        </p:nvCxnSpPr>
        <p:spPr>
          <a:xfrm>
            <a:off x="4398913" y="1874091"/>
            <a:ext cx="810126" cy="20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5B15DA-6A57-4991-A91D-BAD517FF526F}"/>
              </a:ext>
            </a:extLst>
          </p:cNvPr>
          <p:cNvSpPr txBox="1"/>
          <p:nvPr/>
        </p:nvSpPr>
        <p:spPr>
          <a:xfrm>
            <a:off x="2358189" y="600979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원을 클릭하면 해당 위치로 지도의 중심이 이동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주기적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갱신</a:t>
            </a:r>
            <a:r>
              <a:rPr lang="ko-KR" altLang="en-US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 반영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ADFAC-F8AC-40C8-A772-E75DDAF19366}"/>
              </a:ext>
            </a:extLst>
          </p:cNvPr>
          <p:cNvSpPr txBox="1"/>
          <p:nvPr/>
        </p:nvSpPr>
        <p:spPr>
          <a:xfrm>
            <a:off x="9979702" y="5369288"/>
            <a:ext cx="18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경로 표시</a:t>
            </a:r>
            <a:endParaRPr lang="ko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21B45F-0771-43AC-A3B9-6D61AF02FB39}"/>
              </a:ext>
            </a:extLst>
          </p:cNvPr>
          <p:cNvCxnSpPr>
            <a:stCxn id="18" idx="1"/>
          </p:cNvCxnSpPr>
          <p:nvPr/>
        </p:nvCxnSpPr>
        <p:spPr>
          <a:xfrm flipH="1">
            <a:off x="9458637" y="5553954"/>
            <a:ext cx="521065" cy="8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F34498-92FD-485E-92E8-66F35C8CB6AA}"/>
              </a:ext>
            </a:extLst>
          </p:cNvPr>
          <p:cNvSpPr txBox="1"/>
          <p:nvPr/>
        </p:nvSpPr>
        <p:spPr>
          <a:xfrm>
            <a:off x="9961843" y="3116360"/>
            <a:ext cx="2149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지도 상의 </a:t>
            </a:r>
            <a:endParaRPr lang="en-US" altLang="ko-KR" b="1" dirty="0"/>
          </a:p>
          <a:p>
            <a:r>
              <a:rPr lang="ko-KR" altLang="en-US" b="1" dirty="0"/>
              <a:t>선박 목록 표시</a:t>
            </a:r>
            <a:endParaRPr lang="en-US" altLang="ko-KR" b="1" dirty="0"/>
          </a:p>
          <a:p>
            <a:r>
              <a:rPr lang="en-US" altLang="ko-KR" b="1" dirty="0"/>
              <a:t>-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해당 선박의 위치로 지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 중심 이동 및 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예측 경로 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</a:t>
            </a: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페이징처리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F94D01-EB10-4A47-8209-24DBAA99C6F0}"/>
              </a:ext>
            </a:extLst>
          </p:cNvPr>
          <p:cNvCxnSpPr/>
          <p:nvPr/>
        </p:nvCxnSpPr>
        <p:spPr>
          <a:xfrm flipH="1">
            <a:off x="9557083" y="3637108"/>
            <a:ext cx="404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05D8A3-1134-4E80-BE92-B299549A9C75}"/>
              </a:ext>
            </a:extLst>
          </p:cNvPr>
          <p:cNvSpPr txBox="1"/>
          <p:nvPr/>
        </p:nvSpPr>
        <p:spPr>
          <a:xfrm>
            <a:off x="9719169" y="1106118"/>
            <a:ext cx="208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MMSI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번호로 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 데이터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검색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endParaRPr lang="ko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B337B-0E1E-4F44-923C-3D55C9B926D1}"/>
              </a:ext>
            </a:extLst>
          </p:cNvPr>
          <p:cNvCxnSpPr>
            <a:cxnSpLocks/>
          </p:cNvCxnSpPr>
          <p:nvPr/>
        </p:nvCxnSpPr>
        <p:spPr>
          <a:xfrm flipH="1">
            <a:off x="8794951" y="1729194"/>
            <a:ext cx="891263" cy="5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4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결과 및 시연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783869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6.1 AI </a:t>
            </a:r>
            <a:r>
              <a:rPr lang="ko-KR" altLang="en-US" dirty="0"/>
              <a:t>모델 성능 평가 및 결과 분석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223F65-7289-4D0A-8DEC-9EF3C2297ECD}"/>
              </a:ext>
            </a:extLst>
          </p:cNvPr>
          <p:cNvSpPr txBox="1"/>
          <p:nvPr/>
        </p:nvSpPr>
        <p:spPr>
          <a:xfrm>
            <a:off x="816676" y="2314911"/>
            <a:ext cx="5654842" cy="174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모델의 성능을 평가하기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RMSE(Root Mean Square Error)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ABB92-DE1B-40D5-B8FC-12E41503AA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90" y="2594711"/>
            <a:ext cx="5731510" cy="35826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A34DCD-3944-4E41-BFE2-7B041D52BC8C}"/>
              </a:ext>
            </a:extLst>
          </p:cNvPr>
          <p:cNvSpPr/>
          <p:nvPr/>
        </p:nvSpPr>
        <p:spPr>
          <a:xfrm>
            <a:off x="1423687" y="3128058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초기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1.3433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B5D11C-D18E-4446-93C5-AC95CFE953F9}"/>
              </a:ext>
            </a:extLst>
          </p:cNvPr>
          <p:cNvSpPr/>
          <p:nvPr/>
        </p:nvSpPr>
        <p:spPr>
          <a:xfrm>
            <a:off x="1423687" y="4147334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중기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0.7884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AABB95-1A78-4579-A4FF-D371F688E918}"/>
              </a:ext>
            </a:extLst>
          </p:cNvPr>
          <p:cNvSpPr/>
          <p:nvPr/>
        </p:nvSpPr>
        <p:spPr>
          <a:xfrm>
            <a:off x="1423687" y="5176510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0.1714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0BB627B-4D4C-4E10-BE5C-67552ACD35E6}"/>
              </a:ext>
            </a:extLst>
          </p:cNvPr>
          <p:cNvSpPr/>
          <p:nvPr/>
        </p:nvSpPr>
        <p:spPr>
          <a:xfrm>
            <a:off x="2401747" y="3746249"/>
            <a:ext cx="381965" cy="415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106167C-DD70-48C7-B24B-94B81999A5AD}"/>
              </a:ext>
            </a:extLst>
          </p:cNvPr>
          <p:cNvSpPr/>
          <p:nvPr/>
        </p:nvSpPr>
        <p:spPr>
          <a:xfrm>
            <a:off x="2401747" y="4715883"/>
            <a:ext cx="381965" cy="415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2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2CD5-035A-63F1-D817-7C18A120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4FFC0-B9E9-7558-E0C9-B82AAB2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E31F3-7DE0-DD2F-1EAD-B41B3B83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281"/>
            <a:ext cx="5535706" cy="4606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프로젝트 개요 및 목적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b="1" dirty="0"/>
              <a:t>AIS(Automatic Identification System, </a:t>
            </a:r>
            <a:r>
              <a:rPr lang="ko-KR" altLang="en-US" sz="1800" b="1" dirty="0"/>
              <a:t>자동선박식별시스템</a:t>
            </a:r>
            <a:r>
              <a:rPr lang="en-US" altLang="ko-KR" sz="1800" b="1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8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-</a:t>
            </a:r>
            <a:r>
              <a:rPr lang="ko-KR" altLang="en-US" sz="1800" b="1" dirty="0"/>
              <a:t>선박</a:t>
            </a:r>
            <a:r>
              <a:rPr lang="ko-KR" altLang="en-US" sz="1800" dirty="0"/>
              <a:t>의 위치</a:t>
            </a:r>
            <a:r>
              <a:rPr lang="en-US" altLang="ko-KR" sz="1800" dirty="0"/>
              <a:t>, </a:t>
            </a:r>
            <a:r>
              <a:rPr lang="ko-KR" altLang="en-US" sz="1800" dirty="0"/>
              <a:t>속도</a:t>
            </a:r>
            <a:r>
              <a:rPr lang="en-US" altLang="ko-KR" sz="1800" dirty="0"/>
              <a:t>, </a:t>
            </a:r>
            <a:r>
              <a:rPr lang="ko-KR" altLang="en-US" sz="1800" dirty="0"/>
              <a:t>방향 등의 </a:t>
            </a:r>
            <a:r>
              <a:rPr lang="ko-KR" altLang="en-US" sz="1800" b="1" dirty="0"/>
              <a:t>정보를 실시간으로 송수신</a:t>
            </a:r>
            <a:r>
              <a:rPr lang="ko-KR" altLang="en-US" sz="1800" dirty="0"/>
              <a:t>하는 해상 교통 관제 시스템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-</a:t>
            </a:r>
            <a:r>
              <a:rPr lang="en-US" altLang="ko-KR" sz="1800" b="1" dirty="0"/>
              <a:t>AIS</a:t>
            </a:r>
            <a:r>
              <a:rPr lang="ko-KR" altLang="en-US" sz="1800" b="1" dirty="0"/>
              <a:t>신호가 소실된 선박의 경로를 예측</a:t>
            </a:r>
            <a:r>
              <a:rPr lang="ko-KR" altLang="en-US" sz="1800" dirty="0"/>
              <a:t>함으로써 선박 간 충돌 방지</a:t>
            </a:r>
            <a:r>
              <a:rPr lang="en-US" altLang="ko-KR" sz="1800" dirty="0"/>
              <a:t>, </a:t>
            </a:r>
            <a:r>
              <a:rPr lang="ko-KR" altLang="en-US" sz="1800" dirty="0"/>
              <a:t>해상 교통 관리</a:t>
            </a:r>
            <a:r>
              <a:rPr lang="en-US" altLang="ko-KR" sz="1800" dirty="0"/>
              <a:t>, </a:t>
            </a:r>
            <a:r>
              <a:rPr lang="ko-KR" altLang="en-US" sz="1800" dirty="0"/>
              <a:t>사고에 대응함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C1B27D-7EC4-4E7B-CD27-8C0718A0B45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D889EAB-AD39-4DA0-B875-2F67644B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9" y="2842506"/>
            <a:ext cx="5159611" cy="31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6.2 </a:t>
            </a:r>
            <a:r>
              <a:rPr lang="ko-KR" altLang="en-US" dirty="0"/>
              <a:t>웹 애플리케이션 기능 시연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DCD96B9-79BD-4992-867E-A577D3EB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2736920"/>
            <a:ext cx="7497736" cy="3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6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개선사항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311805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220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(DA)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dirty="0"/>
              <a:t>1) </a:t>
            </a:r>
            <a:r>
              <a:rPr lang="ko-KR" altLang="en-US" sz="2000" dirty="0"/>
              <a:t>데이터의 연속성을 강화하고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시간 기반 예측 방식을 개선해야 함</a:t>
            </a:r>
            <a:endParaRPr lang="en-US" altLang="ko-KR" sz="2000" dirty="0"/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2000" b="1" dirty="0"/>
              <a:t> </a:t>
            </a:r>
            <a:r>
              <a:rPr lang="en-US" altLang="ko-KR" sz="2000" dirty="0"/>
              <a:t>Flask </a:t>
            </a:r>
            <a:r>
              <a:rPr lang="ko-KR" altLang="en-US" sz="2000" dirty="0"/>
              <a:t>미적용</a:t>
            </a:r>
            <a:endParaRPr lang="en-US" altLang="ko-KR" sz="2000" dirty="0"/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2000" b="1" dirty="0"/>
              <a:t> </a:t>
            </a:r>
            <a:r>
              <a:rPr lang="ko-KR" altLang="en-US" sz="2000" dirty="0"/>
              <a:t>지형 반영 부족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6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송소정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(FE)</a:t>
            </a: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편의성을 고려해서 만들었지만 구현하지 못한 여러가지 기능들이 아쉬움</a:t>
            </a: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기획단계에서부터 꼼꼼히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적극적으로 했어야 했다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최신정보가 들어오면 실시간으로 화면이 바뀌어야 하는데 기능을 구현하지 못함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조류와 기상을 고려하지 못한 화면 기능들이 아쉬웠습니다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indent="137160"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구현할때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OSM(OpenStreetMap) 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sz="1800" b="1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Mapbox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GL JS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전환하여 성능을 높일 수 있었음에도 최적화 기법을 적용하지 못해 아쉬웠습니다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pPr indent="137160">
              <a:spcAft>
                <a:spcPts val="800"/>
              </a:spcAft>
            </a:pPr>
            <a:endParaRPr lang="en-US" altLang="ko-KR" sz="1200" dirty="0">
              <a:latin typeface="+mj-lt"/>
            </a:endParaRPr>
          </a:p>
          <a:p>
            <a:pPr indent="137160"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1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(BE)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웹소켓을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활용하여 실시간으로 </a:t>
            </a:r>
            <a:r>
              <a:rPr lang="ko-KR" altLang="en-US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프런트엔드에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전달하는 시스템을 개발하였으나 최종 결과물에는 반영되지 않아 아쉬웠다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B3207-6F91-41AE-A6B8-30FC573B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61728-9DE9-42AB-917B-81964C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749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dirty="0">
                <a:latin typeface="Copperplate Gothic Light" panose="020E05070202060204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77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배경 및 문제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52630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2015-3704-5599-B421-3C446CF3A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3B577-B039-77EB-74FE-6C411DE4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2.1 </a:t>
            </a:r>
            <a:r>
              <a:rPr lang="ko-KR" altLang="en-US" dirty="0"/>
              <a:t>프로젝트 참여기업 소개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33A42-052E-BBBF-F6C9-636E597D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94625"/>
            <a:ext cx="6485627" cy="3875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㈜지씨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en-US" sz="2400" b="1" dirty="0"/>
              <a:t>해상감시 분야 전문 </a:t>
            </a:r>
            <a:r>
              <a:rPr lang="en-US" altLang="ko-KR" sz="2400" b="1" dirty="0"/>
              <a:t>IT</a:t>
            </a:r>
            <a:r>
              <a:rPr lang="ko-KR" altLang="en-US" sz="2400" b="1" dirty="0"/>
              <a:t>기업</a:t>
            </a:r>
            <a:r>
              <a:rPr lang="ko-KR" altLang="en-US" sz="2400" dirty="0"/>
              <a:t>으로 선박교통관제시스템</a:t>
            </a:r>
            <a:r>
              <a:rPr lang="en-US" altLang="ko-KR" sz="2400" dirty="0"/>
              <a:t>(VTS)</a:t>
            </a:r>
            <a:r>
              <a:rPr lang="ko-KR" altLang="en-US" sz="2400" dirty="0"/>
              <a:t>을 비롯한 해양정보통신솔루션을 연구개발</a:t>
            </a:r>
            <a:r>
              <a:rPr lang="en-US" altLang="ko-KR" sz="2400" dirty="0"/>
              <a:t>, </a:t>
            </a:r>
            <a:r>
              <a:rPr lang="ko-KR" altLang="en-US" sz="2400" dirty="0"/>
              <a:t>공급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en-US" sz="2400" b="1" dirty="0"/>
              <a:t>선박교통관제시스템</a:t>
            </a:r>
            <a:r>
              <a:rPr lang="en-US" altLang="ko-KR" sz="2400" b="1" dirty="0"/>
              <a:t>(VTS)</a:t>
            </a:r>
            <a:r>
              <a:rPr lang="ko-KR" altLang="en-US" sz="2400" dirty="0"/>
              <a:t>을 통해 해상에서 선박이나 해양 시설물의 위치</a:t>
            </a:r>
            <a:r>
              <a:rPr lang="en-US" altLang="ko-KR" sz="2400" dirty="0"/>
              <a:t>, </a:t>
            </a:r>
            <a:r>
              <a:rPr lang="ko-KR" altLang="en-US" sz="2400" dirty="0"/>
              <a:t>움직임</a:t>
            </a:r>
            <a:r>
              <a:rPr lang="en-US" altLang="ko-KR" sz="2400" dirty="0"/>
              <a:t>, </a:t>
            </a:r>
            <a:r>
              <a:rPr lang="ko-KR" altLang="en-US" sz="2400" dirty="0"/>
              <a:t>상태 등 선박 </a:t>
            </a:r>
            <a:r>
              <a:rPr lang="ko-KR" altLang="en-US" sz="2400" b="1" dirty="0"/>
              <a:t>운항상황을 관찰</a:t>
            </a:r>
            <a:r>
              <a:rPr lang="ko-KR" altLang="en-US" sz="2400" dirty="0"/>
              <a:t>하고 </a:t>
            </a:r>
            <a:r>
              <a:rPr lang="ko-KR" altLang="en-US" sz="2400" b="1" dirty="0"/>
              <a:t>해양 위험 상황을 예측</a:t>
            </a:r>
            <a:r>
              <a:rPr lang="ko-KR" altLang="en-US" sz="2400" dirty="0"/>
              <a:t>하여 안전 운항에 필요한 정보를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F48413-A8EF-197C-911B-7EF19CB32068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6E24E36-9E80-4215-B90F-51799684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26" y="2736920"/>
            <a:ext cx="3088341" cy="20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9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691E-B264-372C-9C35-AABFCA6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2C8E7-CD2C-3869-DAD5-6714CAE0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프로젝트 필요성 및 목표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41F12-C8FF-2538-9EE5-0B2664D7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〮필요성 및 목표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기존의 </a:t>
            </a:r>
            <a:r>
              <a:rPr lang="en-US" altLang="ko-KR" dirty="0"/>
              <a:t>AIS </a:t>
            </a:r>
            <a:r>
              <a:rPr lang="ko-KR" altLang="en-US" dirty="0"/>
              <a:t>시스템은 직전 데이터와 </a:t>
            </a:r>
            <a:r>
              <a:rPr lang="ko-KR" altLang="en-US" b="1" dirty="0"/>
              <a:t>단순 물리 계산식을 기반</a:t>
            </a:r>
            <a:r>
              <a:rPr lang="ko-KR" altLang="en-US" dirty="0"/>
              <a:t>으로 선박의 위치를 예측하기 때문에</a:t>
            </a:r>
            <a:r>
              <a:rPr lang="en-US" altLang="ko-KR" dirty="0"/>
              <a:t>, </a:t>
            </a:r>
            <a:r>
              <a:rPr lang="ko-KR" altLang="en-US" dirty="0"/>
              <a:t>조류 및 해양</a:t>
            </a:r>
            <a:r>
              <a:rPr lang="ko-KR" altLang="en-US" b="1" dirty="0"/>
              <a:t> 기상 변화 등의 영향을 반영하지 못하며</a:t>
            </a:r>
            <a:r>
              <a:rPr lang="en-US" altLang="ko-KR" dirty="0"/>
              <a:t>, </a:t>
            </a:r>
            <a:r>
              <a:rPr lang="ko-KR" altLang="en-US" b="1" dirty="0"/>
              <a:t>데이터 소실이 발생할 경우 정확한 항해 경로 예측이 어려운 한계</a:t>
            </a:r>
            <a:r>
              <a:rPr lang="ko-KR" altLang="en-US" dirty="0"/>
              <a:t>가 있어 이러한 영향을 반영하여 예측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5A68DA-EBA4-3F45-C6B0-20549EFF09E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요구사항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13049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6E19-A9F8-81CB-ACD0-6BA6D9C9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73DF-C550-B75B-D213-06B2D75B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3.1 </a:t>
            </a:r>
            <a:r>
              <a:rPr lang="ko-KR" altLang="en-US" dirty="0"/>
              <a:t>서비스 요구사항</a:t>
            </a:r>
            <a:r>
              <a:rPr lang="en-US" altLang="ko-KR" dirty="0"/>
              <a:t>/</a:t>
            </a:r>
            <a:r>
              <a:rPr lang="ko-KR" altLang="en-US" dirty="0"/>
              <a:t>웹서비스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C3EBC-780B-DDFD-0F83-737924DB6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74" y="1825625"/>
            <a:ext cx="10896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수신되는 신호를 기반으로 </a:t>
            </a:r>
            <a:r>
              <a:rPr lang="ko-KR" altLang="en-US" b="1" dirty="0"/>
              <a:t>선박들의 현재 위치</a:t>
            </a:r>
            <a:r>
              <a:rPr lang="ko-KR" altLang="en-US" dirty="0"/>
              <a:t>를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en-US" altLang="ko-KR" b="1" dirty="0"/>
              <a:t>5</a:t>
            </a:r>
            <a:r>
              <a:rPr lang="ko-KR" altLang="en-US" b="1" dirty="0"/>
              <a:t>분</a:t>
            </a:r>
            <a:r>
              <a:rPr lang="ko-KR" altLang="en-US" dirty="0"/>
              <a:t>이 지나도 신호가 수신되지 않는 선박은 </a:t>
            </a:r>
            <a:r>
              <a:rPr lang="ko-KR" altLang="en-US" b="1" dirty="0"/>
              <a:t>위치를 예측</a:t>
            </a:r>
            <a:r>
              <a:rPr lang="ko-KR" altLang="en-US" dirty="0"/>
              <a:t>하여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다시 신호가 들어오면 해당 신호의 위치를 표시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-AIS </a:t>
            </a:r>
            <a:r>
              <a:rPr lang="ko-KR" altLang="en-US" dirty="0"/>
              <a:t>소실 시 항해 경로를 예측하여 예측한 데이터를 지도에 표시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E8DD65-7B9E-0487-04BA-4DADE8F0329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53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4장 </a:t>
            </a:r>
          </a:p>
          <a:p>
            <a:pPr>
              <a:lnSpc>
                <a:spcPts val="4875"/>
              </a:lnSpc>
            </a:pPr>
            <a:r>
              <a:rPr lang="en-US" sz="3875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데이터</a:t>
            </a: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3875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수집</a:t>
            </a: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, 정리, 분석 및 시각화</a:t>
            </a:r>
            <a:endParaRPr lang="en-US" sz="3875" dirty="0"/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1015</TotalTime>
  <Words>1606</Words>
  <Application>Microsoft Office PowerPoint</Application>
  <PresentationFormat>와이드스크린</PresentationFormat>
  <Paragraphs>252</Paragraphs>
  <Slides>35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HY헤드라인M</vt:lpstr>
      <vt:lpstr>Petrona Bold</vt:lpstr>
      <vt:lpstr>굴림</vt:lpstr>
      <vt:lpstr>Malgun Gothic</vt:lpstr>
      <vt:lpstr>Malgun Gothic</vt:lpstr>
      <vt:lpstr>Arial</vt:lpstr>
      <vt:lpstr>Copperplate Gothic Light</vt:lpstr>
      <vt:lpstr>Office 테마</vt:lpstr>
      <vt:lpstr>PowerPoint 프레젠테이션</vt:lpstr>
      <vt:lpstr>PowerPoint 프레젠테이션</vt:lpstr>
      <vt:lpstr>1.프로젝트 개요</vt:lpstr>
      <vt:lpstr>PowerPoint 프레젠테이션</vt:lpstr>
      <vt:lpstr>2.1 프로젝트 참여기업 소개</vt:lpstr>
      <vt:lpstr>2.2 프로젝트 필요성 및 목표</vt:lpstr>
      <vt:lpstr>PowerPoint 프레젠테이션</vt:lpstr>
      <vt:lpstr>3.1 서비스 요구사항/웹서비스</vt:lpstr>
      <vt:lpstr>PowerPoint 프레젠테이션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PowerPoint 프레젠테이션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PowerPoint 프레젠테이션</vt:lpstr>
      <vt:lpstr>6. 결과 및 시연</vt:lpstr>
      <vt:lpstr>6. 결과 및 시연</vt:lpstr>
      <vt:lpstr>PowerPoint 프레젠테이션</vt:lpstr>
      <vt:lpstr>7. 개선사항</vt:lpstr>
      <vt:lpstr>7. 개선사항</vt:lpstr>
      <vt:lpstr>7. 개선사항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148</cp:revision>
  <dcterms:created xsi:type="dcterms:W3CDTF">2025-02-16T08:15:46Z</dcterms:created>
  <dcterms:modified xsi:type="dcterms:W3CDTF">2025-02-19T05:13:16Z</dcterms:modified>
</cp:coreProperties>
</file>